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05" r:id="rId2"/>
    <p:sldId id="373" r:id="rId3"/>
    <p:sldId id="283" r:id="rId4"/>
    <p:sldId id="296" r:id="rId5"/>
    <p:sldId id="295" r:id="rId6"/>
    <p:sldId id="417" r:id="rId7"/>
    <p:sldId id="297" r:id="rId8"/>
    <p:sldId id="298" r:id="rId9"/>
    <p:sldId id="299" r:id="rId10"/>
    <p:sldId id="300" r:id="rId11"/>
    <p:sldId id="327" r:id="rId12"/>
    <p:sldId id="329" r:id="rId13"/>
    <p:sldId id="332" r:id="rId14"/>
    <p:sldId id="343" r:id="rId15"/>
    <p:sldId id="344" r:id="rId16"/>
    <p:sldId id="345" r:id="rId17"/>
    <p:sldId id="346" r:id="rId18"/>
  </p:sldIdLst>
  <p:sldSz cx="9144000" cy="5143500" type="screen16x9"/>
  <p:notesSz cx="6858000" cy="9144000"/>
  <p:embeddedFontLst>
    <p:embeddedFont>
      <p:font typeface="华文新魏" pitchFamily="2" charset="-122"/>
      <p:regular r:id="rId20"/>
    </p:embeddedFont>
    <p:embeddedFont>
      <p:font typeface="华文中宋" pitchFamily="2" charset="-122"/>
      <p:regular r:id="rId21"/>
    </p:embeddedFont>
    <p:embeddedFont>
      <p:font typeface="隶书" pitchFamily="49" charset="-122"/>
      <p:regular r:id="rId22"/>
    </p:embeddedFont>
    <p:embeddedFont>
      <p:font typeface="华文隶书" pitchFamily="2" charset="-122"/>
      <p:regular r:id="rId23"/>
    </p:embeddedFont>
    <p:embeddedFont>
      <p:font typeface="楷体_GB2312" pitchFamily="49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楷体" pitchFamily="49" charset="-122"/>
      <p:regular r:id="rId29"/>
    </p:embeddedFont>
    <p:embeddedFont>
      <p:font typeface="Impact" pitchFamily="34" charset="0"/>
      <p:regular r:id="rId30"/>
    </p:embeddedFont>
    <p:embeddedFont>
      <p:font typeface="华文楷体" pitchFamily="2" charset="-122"/>
      <p:regular r:id="rId31"/>
    </p:embeddedFont>
    <p:embeddedFont>
      <p:font typeface="Arial Black" pitchFamily="34" charset="0"/>
      <p:bold r:id="rId32"/>
    </p:embeddedFont>
    <p:embeddedFont>
      <p:font typeface="黑体" pitchFamily="49" charset="-122"/>
      <p:regular r:id="rId33"/>
    </p:embeddedFont>
    <p:embeddedFont>
      <p:font typeface="微软雅黑" pitchFamily="34" charset="-122"/>
      <p:regular r:id="rId34"/>
      <p:bold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9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4" autoAdjust="0"/>
    <p:restoredTop sz="94716" autoAdjust="0"/>
  </p:normalViewPr>
  <p:slideViewPr>
    <p:cSldViewPr>
      <p:cViewPr varScale="1">
        <p:scale>
          <a:sx n="112" d="100"/>
          <a:sy n="112" d="100"/>
        </p:scale>
        <p:origin x="-300" y="-84"/>
      </p:cViewPr>
      <p:guideLst>
        <p:guide orient="horz" pos="2571"/>
        <p:guide pos="2947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baseline="0" noProof="1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2020/1/14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165" y="-1085215"/>
            <a:ext cx="9752330" cy="7314565"/>
          </a:xfrm>
          <a:prstGeom prst="rect">
            <a:avLst/>
          </a:prstGeom>
        </p:spPr>
      </p:pic>
      <p:sp>
        <p:nvSpPr>
          <p:cNvPr id="92162" name="文本框 92161"/>
          <p:cNvSpPr txBox="1"/>
          <p:nvPr/>
        </p:nvSpPr>
        <p:spPr>
          <a:xfrm>
            <a:off x="2574131" y="1059656"/>
            <a:ext cx="3886200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5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除法的初步认识</a:t>
            </a:r>
            <a:endParaRPr lang="en-US" altLang="zh-CN" sz="4050" b="1">
              <a:solidFill>
                <a:srgbClr val="FF006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2163" name="文本框 92162"/>
          <p:cNvSpPr txBox="1"/>
          <p:nvPr/>
        </p:nvSpPr>
        <p:spPr>
          <a:xfrm>
            <a:off x="3437335" y="2031206"/>
            <a:ext cx="2740819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endParaRPr lang="en-US" altLang="zh-CN">
              <a:solidFill>
                <a:schemeClr val="accent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92164" name="文本框 92163"/>
          <p:cNvSpPr txBox="1"/>
          <p:nvPr/>
        </p:nvSpPr>
        <p:spPr>
          <a:xfrm>
            <a:off x="3006328" y="4569619"/>
            <a:ext cx="1782365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1350" dirty="0">
                <a:solidFill>
                  <a:srgbClr val="FF00FF"/>
                </a:solidFill>
                <a:latin typeface="隶书" panose="02010509060101010101" pitchFamily="49" charset="-122"/>
              </a:rPr>
              <a:t> </a:t>
            </a:r>
            <a:endParaRPr lang="en-US" altLang="zh-CN" sz="1350" dirty="0">
              <a:solidFill>
                <a:schemeClr val="accent2"/>
              </a:solidFill>
              <a:latin typeface="华文隶书" panose="02010800040101010101" pitchFamily="2" charset="-122"/>
            </a:endParaRPr>
          </a:p>
        </p:txBody>
      </p:sp>
      <p:sp>
        <p:nvSpPr>
          <p:cNvPr id="92165" name="文本框 92164"/>
          <p:cNvSpPr txBox="1"/>
          <p:nvPr/>
        </p:nvSpPr>
        <p:spPr>
          <a:xfrm>
            <a:off x="2033588" y="627460"/>
            <a:ext cx="55435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700" b="1" dirty="0">
                <a:solidFill>
                  <a:srgbClr val="FF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endParaRPr lang="en-US" altLang="zh-CN" sz="2400" b="1">
              <a:solidFill>
                <a:srgbClr val="FF00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92167" name="图片 92166" descr="小鸟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3925" y="1383506"/>
            <a:ext cx="378619" cy="3202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8" name="图片 92167" descr="小花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7541" y="3489722"/>
            <a:ext cx="485775" cy="481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174" name="组合 92173"/>
          <p:cNvGrpSpPr/>
          <p:nvPr/>
        </p:nvGrpSpPr>
        <p:grpSpPr>
          <a:xfrm>
            <a:off x="1762760" y="716280"/>
            <a:ext cx="4860925" cy="1378585"/>
            <a:chOff x="1066" y="-1879"/>
            <a:chExt cx="3538" cy="3132"/>
          </a:xfrm>
        </p:grpSpPr>
        <p:sp>
          <p:nvSpPr>
            <p:cNvPr id="92175" name="矩形 92174"/>
            <p:cNvSpPr/>
            <p:nvPr/>
          </p:nvSpPr>
          <p:spPr>
            <a:xfrm>
              <a:off x="1066" y="-1879"/>
              <a:ext cx="3538" cy="3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endParaRPr lang="zh-CN" altLang="en-US" sz="27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2176" name="矩形 92175"/>
            <p:cNvSpPr/>
            <p:nvPr/>
          </p:nvSpPr>
          <p:spPr>
            <a:xfrm>
              <a:off x="1066" y="300"/>
              <a:ext cx="3538" cy="9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0000"/>
            </a:bodyPr>
            <a:lstStyle/>
            <a:p>
              <a:pPr algn="ctr"/>
              <a:endParaRPr lang="zh-CN" altLang="en-US" sz="27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-0.09366 C 0.09531 -0.08187 0.19618 -0.04648 0.19531 -0.01434 C 0.19288 0.0155 0.08906 0.034 -0.03733 0.02174 C -0.16372 0.00995 -0.26372 -0.0259 -0.26337 -0.05781 C -0.26164 -0.08973 -0.15625 -0.10569 -0.03108 -0.09366 Z " pathEditMode="relative" rAng="-20740320" ptsTypes="fffff">
                                      <p:cBhvr>
                                        <p:cTn id="11" dur="5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-0.09375 C 0.10138 -0.09375 0.20937 -0.07037 0.20937 -0.04144 C 0.20937 -0.0125 0.10138 0.01111 -0.03108 0.01111 C -0.16337 0.01111 -0.27101 -0.0125 -0.27101 -0.04144 C -0.27101 -0.07037 -0.16337 -0.09375 -0.03108 -0.09375 Z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71550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755576" y="1203598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" name="图片 3" descr="6－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203599"/>
            <a:ext cx="1051429" cy="708571"/>
          </a:xfrm>
          <a:prstGeom prst="rect">
            <a:avLst/>
          </a:prstGeom>
        </p:spPr>
      </p:pic>
      <p:pic>
        <p:nvPicPr>
          <p:cNvPr id="5" name="图片 4" descr="6－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5786" y="1203599"/>
            <a:ext cx="1051429" cy="708571"/>
          </a:xfrm>
          <a:prstGeom prst="rect">
            <a:avLst/>
          </a:prstGeom>
        </p:spPr>
      </p:pic>
      <p:pic>
        <p:nvPicPr>
          <p:cNvPr id="6" name="图片 5" descr="6－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9932" y="1203599"/>
            <a:ext cx="1051429" cy="708571"/>
          </a:xfrm>
          <a:prstGeom prst="rect">
            <a:avLst/>
          </a:prstGeom>
        </p:spPr>
      </p:pic>
      <p:pic>
        <p:nvPicPr>
          <p:cNvPr id="7" name="图片 6" descr="6－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4078" y="1203599"/>
            <a:ext cx="1051429" cy="708571"/>
          </a:xfrm>
          <a:prstGeom prst="rect">
            <a:avLst/>
          </a:prstGeom>
        </p:spPr>
      </p:pic>
      <p:pic>
        <p:nvPicPr>
          <p:cNvPr id="8" name="图片 7" descr="6－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203599"/>
            <a:ext cx="1051429" cy="708571"/>
          </a:xfrm>
          <a:prstGeom prst="rect">
            <a:avLst/>
          </a:prstGeom>
        </p:spPr>
      </p:pic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4000305" y="2482964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3654" y="257206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648099" y="257206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442702" y="257206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782878" y="249896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571326" y="2498962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4355976" y="249896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3211286" y="2490259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988613" y="1995686"/>
            <a:ext cx="7166774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有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15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本书，每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本一堆，摆成了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堆。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3983292" y="3588557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66641" y="367765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631086" y="367765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425689" y="367765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2765865" y="3596166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554313" y="3596166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338963" y="3596166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3194273" y="3595852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988613" y="3101279"/>
            <a:ext cx="7166774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有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15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本书，平均摆成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堆，每堆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本。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6249798" y="1970519"/>
            <a:ext cx="55445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6249798" y="3075806"/>
            <a:ext cx="55445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sp>
        <p:nvSpPr>
          <p:cNvPr id="12290" name="Rectangle 2"/>
          <p:cNvSpPr/>
          <p:nvPr/>
        </p:nvSpPr>
        <p:spPr>
          <a:xfrm>
            <a:off x="5750719" y="3856435"/>
            <a:ext cx="2227660" cy="922020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lstStyle/>
          <a:p>
            <a:r>
              <a:rPr lang="en-US" altLang="zh-CN" sz="2700" b="1" baseline="0" dirty="0">
                <a:solidFill>
                  <a:srgbClr val="FF4791"/>
                </a:solidFill>
                <a:latin typeface="Impact" panose="020B0806030902050204" pitchFamily="34" charset="0"/>
                <a:ea typeface="楷体_GB2312" panose="02010609030101010101" pitchFamily="49" charset="-122"/>
              </a:rPr>
              <a:t>___________</a:t>
            </a:r>
          </a:p>
        </p:txBody>
      </p:sp>
      <p:sp>
        <p:nvSpPr>
          <p:cNvPr id="12291" name="Rectangle 3"/>
          <p:cNvSpPr/>
          <p:nvPr/>
        </p:nvSpPr>
        <p:spPr>
          <a:xfrm>
            <a:off x="1105535" y="808355"/>
            <a:ext cx="35782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4. </a:t>
            </a:r>
            <a:r>
              <a:rPr lang="zh-CN" altLang="en-US" sz="24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看图写出除法算式。</a:t>
            </a:r>
          </a:p>
        </p:txBody>
      </p:sp>
      <p:sp>
        <p:nvSpPr>
          <p:cNvPr id="251924" name="Rectangle 20"/>
          <p:cNvSpPr/>
          <p:nvPr/>
        </p:nvSpPr>
        <p:spPr>
          <a:xfrm>
            <a:off x="6172835" y="3701415"/>
            <a:ext cx="1988820" cy="460375"/>
          </a:xfrm>
          <a:prstGeom prst="rect">
            <a:avLst/>
          </a:prstGeom>
          <a:noFill/>
          <a:ln w="19050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baseline="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10÷2 = 5</a:t>
            </a:r>
          </a:p>
        </p:txBody>
      </p:sp>
      <p:pic>
        <p:nvPicPr>
          <p:cNvPr id="12293" name="Picture 22" descr="p20-2"/>
          <p:cNvPicPr>
            <a:picLocks noChangeAspect="1"/>
          </p:cNvPicPr>
          <p:nvPr/>
        </p:nvPicPr>
        <p:blipFill>
          <a:blip r:embed="rId3" cstate="print"/>
          <a:srcRect t="40706"/>
          <a:stretch>
            <a:fillRect/>
          </a:stretch>
        </p:blipFill>
        <p:spPr>
          <a:xfrm>
            <a:off x="1410891" y="3002756"/>
            <a:ext cx="2138363" cy="12299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32" descr="p20-2"/>
          <p:cNvPicPr>
            <a:picLocks noChangeAspect="1"/>
          </p:cNvPicPr>
          <p:nvPr/>
        </p:nvPicPr>
        <p:blipFill>
          <a:blip r:embed="rId3" cstate="print"/>
          <a:srcRect t="40706"/>
          <a:stretch>
            <a:fillRect/>
          </a:stretch>
        </p:blipFill>
        <p:spPr>
          <a:xfrm>
            <a:off x="3987404" y="2949179"/>
            <a:ext cx="2138363" cy="1229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AutoShape 33"/>
          <p:cNvSpPr/>
          <p:nvPr/>
        </p:nvSpPr>
        <p:spPr>
          <a:xfrm>
            <a:off x="1447800" y="1318022"/>
            <a:ext cx="5194697" cy="1414463"/>
          </a:xfrm>
          <a:prstGeom prst="roundRect">
            <a:avLst>
              <a:gd name="adj" fmla="val 7079"/>
            </a:avLst>
          </a:pr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Line 34"/>
          <p:cNvSpPr/>
          <p:nvPr/>
        </p:nvSpPr>
        <p:spPr>
          <a:xfrm flipH="1">
            <a:off x="2536031" y="2583656"/>
            <a:ext cx="254794" cy="34171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2297" name="Line 35"/>
          <p:cNvSpPr/>
          <p:nvPr/>
        </p:nvSpPr>
        <p:spPr>
          <a:xfrm rot="-5400000" flipH="1">
            <a:off x="4519613" y="2645569"/>
            <a:ext cx="364331" cy="234554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sp>
      <p:grpSp>
        <p:nvGrpSpPr>
          <p:cNvPr id="2" name="Group 50"/>
          <p:cNvGrpSpPr/>
          <p:nvPr/>
        </p:nvGrpSpPr>
        <p:grpSpPr>
          <a:xfrm>
            <a:off x="1357313" y="2893219"/>
            <a:ext cx="4679156" cy="898922"/>
            <a:chOff x="612" y="2704"/>
            <a:chExt cx="3177" cy="681"/>
          </a:xfrm>
        </p:grpSpPr>
        <p:grpSp>
          <p:nvGrpSpPr>
            <p:cNvPr id="12299" name="Group 42"/>
            <p:cNvGrpSpPr/>
            <p:nvPr/>
          </p:nvGrpSpPr>
          <p:grpSpPr>
            <a:xfrm>
              <a:off x="612" y="2704"/>
              <a:ext cx="1317" cy="681"/>
              <a:chOff x="612" y="2704"/>
              <a:chExt cx="1317" cy="681"/>
            </a:xfrm>
          </p:grpSpPr>
          <p:pic>
            <p:nvPicPr>
              <p:cNvPr id="12300" name="Picture 37" descr="p20-2"/>
              <p:cNvPicPr>
                <a:picLocks noChangeAspect="1"/>
              </p:cNvPicPr>
              <p:nvPr/>
            </p:nvPicPr>
            <p:blipFill>
              <a:blip r:embed="rId4" cstate="print"/>
              <a:srcRect l="31613" r="26334" b="72864"/>
              <a:stretch>
                <a:fillRect/>
              </a:stretch>
            </p:blipFill>
            <p:spPr>
              <a:xfrm>
                <a:off x="884" y="2704"/>
                <a:ext cx="636" cy="3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1" name="Picture 38" descr="p20-2"/>
              <p:cNvPicPr>
                <a:picLocks noChangeAspect="1"/>
              </p:cNvPicPr>
              <p:nvPr/>
            </p:nvPicPr>
            <p:blipFill>
              <a:blip r:embed="rId4" cstate="print"/>
              <a:srcRect l="31613" r="26334" b="72864"/>
              <a:stretch>
                <a:fillRect/>
              </a:stretch>
            </p:blipFill>
            <p:spPr>
              <a:xfrm>
                <a:off x="1247" y="2715"/>
                <a:ext cx="636" cy="3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2" name="Picture 39" descr="p20-2"/>
              <p:cNvPicPr>
                <a:picLocks noChangeAspect="1"/>
              </p:cNvPicPr>
              <p:nvPr/>
            </p:nvPicPr>
            <p:blipFill>
              <a:blip r:embed="rId4" cstate="print"/>
              <a:srcRect l="31613" r="26334" b="72864"/>
              <a:stretch>
                <a:fillRect/>
              </a:stretch>
            </p:blipFill>
            <p:spPr>
              <a:xfrm>
                <a:off x="612" y="2976"/>
                <a:ext cx="636" cy="3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3" name="Picture 40" descr="p20-2"/>
              <p:cNvPicPr>
                <a:picLocks noChangeAspect="1"/>
              </p:cNvPicPr>
              <p:nvPr/>
            </p:nvPicPr>
            <p:blipFill>
              <a:blip r:embed="rId4" cstate="print"/>
              <a:srcRect l="31613" r="26334" b="72864"/>
              <a:stretch>
                <a:fillRect/>
              </a:stretch>
            </p:blipFill>
            <p:spPr>
              <a:xfrm>
                <a:off x="930" y="2987"/>
                <a:ext cx="636" cy="3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4" name="Picture 36" descr="p20-2"/>
              <p:cNvPicPr>
                <a:picLocks noChangeAspect="1"/>
              </p:cNvPicPr>
              <p:nvPr/>
            </p:nvPicPr>
            <p:blipFill>
              <a:blip r:embed="rId4" cstate="print"/>
              <a:srcRect l="31613" r="26334" b="72864"/>
              <a:stretch>
                <a:fillRect/>
              </a:stretch>
            </p:blipFill>
            <p:spPr>
              <a:xfrm>
                <a:off x="1293" y="2976"/>
                <a:ext cx="636" cy="39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305" name="Group 43"/>
            <p:cNvGrpSpPr/>
            <p:nvPr/>
          </p:nvGrpSpPr>
          <p:grpSpPr>
            <a:xfrm>
              <a:off x="2472" y="2704"/>
              <a:ext cx="1317" cy="681"/>
              <a:chOff x="612" y="2704"/>
              <a:chExt cx="1317" cy="681"/>
            </a:xfrm>
          </p:grpSpPr>
          <p:pic>
            <p:nvPicPr>
              <p:cNvPr id="12306" name="Picture 44" descr="p20-2"/>
              <p:cNvPicPr>
                <a:picLocks noChangeAspect="1"/>
              </p:cNvPicPr>
              <p:nvPr/>
            </p:nvPicPr>
            <p:blipFill>
              <a:blip r:embed="rId4" cstate="print"/>
              <a:srcRect l="31613" r="26334" b="72864"/>
              <a:stretch>
                <a:fillRect/>
              </a:stretch>
            </p:blipFill>
            <p:spPr>
              <a:xfrm>
                <a:off x="884" y="2704"/>
                <a:ext cx="636" cy="3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7" name="Picture 45" descr="p20-2"/>
              <p:cNvPicPr>
                <a:picLocks noChangeAspect="1"/>
              </p:cNvPicPr>
              <p:nvPr/>
            </p:nvPicPr>
            <p:blipFill>
              <a:blip r:embed="rId4" cstate="print"/>
              <a:srcRect l="31613" r="26334" b="72864"/>
              <a:stretch>
                <a:fillRect/>
              </a:stretch>
            </p:blipFill>
            <p:spPr>
              <a:xfrm>
                <a:off x="1247" y="2715"/>
                <a:ext cx="636" cy="3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8" name="Picture 46" descr="p20-2"/>
              <p:cNvPicPr>
                <a:picLocks noChangeAspect="1"/>
              </p:cNvPicPr>
              <p:nvPr/>
            </p:nvPicPr>
            <p:blipFill>
              <a:blip r:embed="rId4" cstate="print"/>
              <a:srcRect l="31613" r="26334" b="72864"/>
              <a:stretch>
                <a:fillRect/>
              </a:stretch>
            </p:blipFill>
            <p:spPr>
              <a:xfrm>
                <a:off x="612" y="2976"/>
                <a:ext cx="636" cy="3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9" name="Picture 47" descr="p20-2"/>
              <p:cNvPicPr>
                <a:picLocks noChangeAspect="1"/>
              </p:cNvPicPr>
              <p:nvPr/>
            </p:nvPicPr>
            <p:blipFill>
              <a:blip r:embed="rId4" cstate="print"/>
              <a:srcRect l="31613" r="26334" b="72864"/>
              <a:stretch>
                <a:fillRect/>
              </a:stretch>
            </p:blipFill>
            <p:spPr>
              <a:xfrm>
                <a:off x="930" y="2987"/>
                <a:ext cx="636" cy="3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10" name="Picture 48" descr="p20-2"/>
              <p:cNvPicPr>
                <a:picLocks noChangeAspect="1"/>
              </p:cNvPicPr>
              <p:nvPr/>
            </p:nvPicPr>
            <p:blipFill>
              <a:blip r:embed="rId4" cstate="print"/>
              <a:srcRect l="31613" r="26334" b="72864"/>
              <a:stretch>
                <a:fillRect/>
              </a:stretch>
            </p:blipFill>
            <p:spPr>
              <a:xfrm>
                <a:off x="1293" y="2976"/>
                <a:ext cx="636" cy="39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5" name="Group 52"/>
          <p:cNvGrpSpPr/>
          <p:nvPr/>
        </p:nvGrpSpPr>
        <p:grpSpPr>
          <a:xfrm>
            <a:off x="1409700" y="1489472"/>
            <a:ext cx="5212556" cy="1189434"/>
            <a:chOff x="646" y="1569"/>
            <a:chExt cx="3539" cy="902"/>
          </a:xfrm>
        </p:grpSpPr>
        <p:pic>
          <p:nvPicPr>
            <p:cNvPr id="12312" name="Picture 23" descr="p20-2"/>
            <p:cNvPicPr>
              <a:picLocks noChangeAspect="1"/>
            </p:cNvPicPr>
            <p:nvPr/>
          </p:nvPicPr>
          <p:blipFill>
            <a:blip r:embed="rId4" cstate="print"/>
            <a:srcRect l="31613" r="26334" b="72864"/>
            <a:stretch>
              <a:fillRect/>
            </a:stretch>
          </p:blipFill>
          <p:spPr>
            <a:xfrm>
              <a:off x="646" y="1614"/>
              <a:ext cx="636" cy="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3" name="Picture 24" descr="p20-2"/>
            <p:cNvPicPr>
              <a:picLocks noChangeAspect="1"/>
            </p:cNvPicPr>
            <p:nvPr/>
          </p:nvPicPr>
          <p:blipFill>
            <a:blip r:embed="rId4" cstate="print"/>
            <a:srcRect l="31613" r="26334" b="72864"/>
            <a:stretch>
              <a:fillRect/>
            </a:stretch>
          </p:blipFill>
          <p:spPr>
            <a:xfrm>
              <a:off x="1373" y="1569"/>
              <a:ext cx="636" cy="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4" name="Picture 25" descr="p20-2"/>
            <p:cNvPicPr>
              <a:picLocks noChangeAspect="1"/>
            </p:cNvPicPr>
            <p:nvPr/>
          </p:nvPicPr>
          <p:blipFill>
            <a:blip r:embed="rId4" cstate="print"/>
            <a:srcRect l="31613" r="26334" b="72864"/>
            <a:stretch>
              <a:fillRect/>
            </a:stretch>
          </p:blipFill>
          <p:spPr>
            <a:xfrm>
              <a:off x="941" y="2073"/>
              <a:ext cx="636" cy="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5" name="Picture 26" descr="p20-2"/>
            <p:cNvPicPr>
              <a:picLocks noChangeAspect="1"/>
            </p:cNvPicPr>
            <p:nvPr/>
          </p:nvPicPr>
          <p:blipFill>
            <a:blip r:embed="rId4" cstate="print"/>
            <a:srcRect l="31613" r="26334" b="72864"/>
            <a:stretch>
              <a:fillRect/>
            </a:stretch>
          </p:blipFill>
          <p:spPr>
            <a:xfrm>
              <a:off x="1542" y="2073"/>
              <a:ext cx="636" cy="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6" name="Picture 27" descr="p20-2"/>
            <p:cNvPicPr>
              <a:picLocks noChangeAspect="1"/>
            </p:cNvPicPr>
            <p:nvPr/>
          </p:nvPicPr>
          <p:blipFill>
            <a:blip r:embed="rId4" cstate="print"/>
            <a:srcRect l="31613" r="26334" b="72864"/>
            <a:stretch>
              <a:fillRect/>
            </a:stretch>
          </p:blipFill>
          <p:spPr>
            <a:xfrm>
              <a:off x="2099" y="1578"/>
              <a:ext cx="636" cy="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7" name="Picture 28" descr="p20-2"/>
            <p:cNvPicPr>
              <a:picLocks noChangeAspect="1"/>
            </p:cNvPicPr>
            <p:nvPr/>
          </p:nvPicPr>
          <p:blipFill>
            <a:blip r:embed="rId4" cstate="print"/>
            <a:srcRect l="31613" r="26334" b="72864"/>
            <a:stretch>
              <a:fillRect/>
            </a:stretch>
          </p:blipFill>
          <p:spPr>
            <a:xfrm>
              <a:off x="2869" y="1578"/>
              <a:ext cx="636" cy="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8" name="Picture 29" descr="p20-2"/>
            <p:cNvPicPr>
              <a:picLocks noChangeAspect="1"/>
            </p:cNvPicPr>
            <p:nvPr/>
          </p:nvPicPr>
          <p:blipFill>
            <a:blip r:embed="rId4" cstate="print"/>
            <a:srcRect l="31613" r="26334" b="72864"/>
            <a:stretch>
              <a:fillRect/>
            </a:stretch>
          </p:blipFill>
          <p:spPr>
            <a:xfrm>
              <a:off x="2143" y="2073"/>
              <a:ext cx="636" cy="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9" name="Picture 30" descr="p20-2"/>
            <p:cNvPicPr>
              <a:picLocks noChangeAspect="1"/>
            </p:cNvPicPr>
            <p:nvPr/>
          </p:nvPicPr>
          <p:blipFill>
            <a:blip r:embed="rId5" cstate="print"/>
            <a:srcRect l="31613" r="26334" b="72864"/>
            <a:stretch>
              <a:fillRect/>
            </a:stretch>
          </p:blipFill>
          <p:spPr>
            <a:xfrm>
              <a:off x="3550" y="1578"/>
              <a:ext cx="635" cy="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20" name="Picture 31" descr="p20-2"/>
            <p:cNvPicPr>
              <a:picLocks noChangeAspect="1"/>
            </p:cNvPicPr>
            <p:nvPr/>
          </p:nvPicPr>
          <p:blipFill>
            <a:blip r:embed="rId4" cstate="print"/>
            <a:srcRect l="31613" r="26334" b="72864"/>
            <a:stretch>
              <a:fillRect/>
            </a:stretch>
          </p:blipFill>
          <p:spPr>
            <a:xfrm>
              <a:off x="2744" y="2073"/>
              <a:ext cx="636" cy="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21" name="Picture 51" descr="p20-2"/>
            <p:cNvPicPr>
              <a:picLocks noChangeAspect="1"/>
            </p:cNvPicPr>
            <p:nvPr/>
          </p:nvPicPr>
          <p:blipFill>
            <a:blip r:embed="rId4" cstate="print"/>
            <a:srcRect l="31613" r="26334" b="72864"/>
            <a:stretch>
              <a:fillRect/>
            </a:stretch>
          </p:blipFill>
          <p:spPr>
            <a:xfrm>
              <a:off x="3345" y="2073"/>
              <a:ext cx="636" cy="39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sp>
        <p:nvSpPr>
          <p:cNvPr id="14338" name="Rectangle 12"/>
          <p:cNvSpPr/>
          <p:nvPr/>
        </p:nvSpPr>
        <p:spPr>
          <a:xfrm>
            <a:off x="3232547" y="2993231"/>
            <a:ext cx="2284095" cy="598805"/>
          </a:xfrm>
          <a:prstGeom prst="rect">
            <a:avLst/>
          </a:prstGeom>
          <a:noFill/>
          <a:ln w="1905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300" b="1" baseline="0" dirty="0">
                <a:latin typeface="Arial Black" panose="020B0A04020102020204" pitchFamily="34" charset="0"/>
                <a:ea typeface="楷体_GB2312" panose="02010609030101010101" pitchFamily="49" charset="-122"/>
              </a:rPr>
              <a:t>  8 </a:t>
            </a:r>
            <a:r>
              <a:rPr lang="en-US" altLang="zh-CN" sz="3300" b="1" baseline="0" dirty="0">
                <a:latin typeface="Arial Black" panose="020B0A04020102020204" pitchFamily="34" charset="0"/>
                <a:ea typeface="黑体" panose="02010609060101010101" pitchFamily="2" charset="-122"/>
              </a:rPr>
              <a:t>÷     </a:t>
            </a:r>
            <a:r>
              <a:rPr lang="en-US" altLang="zh-CN" sz="3300" b="1" baseline="0" dirty="0">
                <a:latin typeface="Arial Black" panose="020B0A04020102020204" pitchFamily="34" charset="0"/>
                <a:ea typeface="楷体_GB2312" panose="02010609030101010101" pitchFamily="49" charset="-122"/>
              </a:rPr>
              <a:t>=</a:t>
            </a:r>
          </a:p>
        </p:txBody>
      </p:sp>
      <p:sp>
        <p:nvSpPr>
          <p:cNvPr id="14339" name="Rectangle 13"/>
          <p:cNvSpPr/>
          <p:nvPr/>
        </p:nvSpPr>
        <p:spPr>
          <a:xfrm>
            <a:off x="5489972" y="3036094"/>
            <a:ext cx="513159" cy="51316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 cap="flat" cmpd="sng">
            <a:solidFill>
              <a:srgbClr val="FF479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300" b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Rectangle 14"/>
          <p:cNvSpPr/>
          <p:nvPr/>
        </p:nvSpPr>
        <p:spPr>
          <a:xfrm>
            <a:off x="4517231" y="3036094"/>
            <a:ext cx="513160" cy="51316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 cap="flat" cmpd="sng">
            <a:solidFill>
              <a:srgbClr val="FF479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300" b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53962" name="Rectangle 10"/>
          <p:cNvSpPr/>
          <p:nvPr/>
        </p:nvSpPr>
        <p:spPr>
          <a:xfrm>
            <a:off x="5506641" y="3012281"/>
            <a:ext cx="463550" cy="598805"/>
          </a:xfrm>
          <a:prstGeom prst="rect">
            <a:avLst/>
          </a:prstGeom>
          <a:noFill/>
          <a:ln w="1905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3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楷体_GB2312" panose="02010609030101010101" pitchFamily="49" charset="-122"/>
              </a:rPr>
              <a:t>  </a:t>
            </a:r>
          </a:p>
        </p:txBody>
      </p:sp>
      <p:sp>
        <p:nvSpPr>
          <p:cNvPr id="253967" name="Rectangle 15"/>
          <p:cNvSpPr/>
          <p:nvPr/>
        </p:nvSpPr>
        <p:spPr>
          <a:xfrm>
            <a:off x="4543425" y="3012281"/>
            <a:ext cx="463550" cy="598805"/>
          </a:xfrm>
          <a:prstGeom prst="rect">
            <a:avLst/>
          </a:prstGeom>
          <a:noFill/>
          <a:ln w="1905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3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楷体_GB2312" panose="02010609030101010101" pitchFamily="49" charset="-122"/>
              </a:rPr>
              <a:t>  </a:t>
            </a:r>
          </a:p>
        </p:txBody>
      </p:sp>
      <p:sp>
        <p:nvSpPr>
          <p:cNvPr id="14343" name="Rectangle 9"/>
          <p:cNvSpPr/>
          <p:nvPr/>
        </p:nvSpPr>
        <p:spPr>
          <a:xfrm>
            <a:off x="1737122" y="887016"/>
            <a:ext cx="64008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000" b="1" baseline="0" dirty="0">
                <a:latin typeface="微软雅黑" panose="020B0503020204020204" charset="-122"/>
                <a:ea typeface="微软雅黑" panose="020B0503020204020204" charset="-122"/>
              </a:rPr>
              <a:t>5. </a:t>
            </a:r>
          </a:p>
        </p:txBody>
      </p:sp>
      <p:pic>
        <p:nvPicPr>
          <p:cNvPr id="14344" name="Picture 17" descr="p21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0891" y="1775222"/>
            <a:ext cx="1379934" cy="85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20" descr="p21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8235" y="1775222"/>
            <a:ext cx="1379934" cy="85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21" descr="p21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254" y="1775222"/>
            <a:ext cx="1379934" cy="85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22" descr="p21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788" y="1775222"/>
            <a:ext cx="1378744" cy="85010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8" name="Group 25"/>
          <p:cNvGrpSpPr/>
          <p:nvPr/>
        </p:nvGrpSpPr>
        <p:grpSpPr>
          <a:xfrm>
            <a:off x="3330178" y="746522"/>
            <a:ext cx="3528653" cy="967978"/>
            <a:chOff x="3189" y="1957"/>
            <a:chExt cx="2177" cy="627"/>
          </a:xfrm>
        </p:grpSpPr>
        <p:sp>
          <p:nvSpPr>
            <p:cNvPr id="14349" name="AutoShape 24"/>
            <p:cNvSpPr/>
            <p:nvPr/>
          </p:nvSpPr>
          <p:spPr>
            <a:xfrm rot="332969">
              <a:off x="3189" y="1957"/>
              <a:ext cx="2177" cy="627"/>
            </a:xfrm>
            <a:prstGeom prst="irregularSeal2">
              <a:avLst/>
            </a:prstGeom>
            <a:solidFill>
              <a:srgbClr val="FFFFD9"/>
            </a:solidFill>
            <a:ln w="19050" cap="flat" cmpd="sng">
              <a:solidFill>
                <a:srgbClr val="A5002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0" name="Rectangle 23"/>
            <p:cNvSpPr/>
            <p:nvPr/>
          </p:nvSpPr>
          <p:spPr>
            <a:xfrm>
              <a:off x="3560" y="2115"/>
              <a:ext cx="1573" cy="3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000" b="1" baseline="0" dirty="0">
                  <a:latin typeface="微软雅黑" panose="020B0503020204020204" charset="-122"/>
                  <a:ea typeface="微软雅黑" panose="020B0503020204020204" charset="-122"/>
                </a:rPr>
                <a:t>每 </a:t>
              </a:r>
              <a:r>
                <a:rPr lang="en-US" altLang="zh-CN" sz="3000" b="1" baseline="0" dirty="0">
                  <a:latin typeface="微软雅黑" panose="020B0503020204020204" charset="-122"/>
                  <a:ea typeface="微软雅黑" panose="020B0503020204020204" charset="-122"/>
                </a:rPr>
                <a:t>2 </a:t>
              </a:r>
              <a:r>
                <a:rPr lang="zh-CN" altLang="en-US" sz="3000" b="1" baseline="0" dirty="0">
                  <a:latin typeface="微软雅黑" panose="020B0503020204020204" charset="-122"/>
                  <a:ea typeface="微软雅黑" panose="020B0503020204020204" charset="-122"/>
                </a:rPr>
                <a:t>只一副。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2" grpId="0"/>
      <p:bldP spid="2539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grpSp>
        <p:nvGrpSpPr>
          <p:cNvPr id="2" name="Group 52"/>
          <p:cNvGrpSpPr/>
          <p:nvPr/>
        </p:nvGrpSpPr>
        <p:grpSpPr>
          <a:xfrm>
            <a:off x="1410256" y="2550875"/>
            <a:ext cx="3701653" cy="436959"/>
            <a:chOff x="718" y="2499"/>
            <a:chExt cx="3456" cy="363"/>
          </a:xfrm>
        </p:grpSpPr>
        <p:sp>
          <p:nvSpPr>
            <p:cNvPr id="17411" name="AutoShape 49"/>
            <p:cNvSpPr/>
            <p:nvPr/>
          </p:nvSpPr>
          <p:spPr>
            <a:xfrm>
              <a:off x="718" y="2499"/>
              <a:ext cx="3341" cy="363"/>
            </a:xfrm>
            <a:prstGeom prst="roundRect">
              <a:avLst>
                <a:gd name="adj" fmla="val 16667"/>
              </a:avLst>
            </a:prstGeom>
            <a:solidFill>
              <a:srgbClr val="D3EAFD"/>
            </a:solidFill>
            <a:ln w="1905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 Black" panose="020B0A040201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7412" name="Rectangle 39"/>
            <p:cNvSpPr/>
            <p:nvPr/>
          </p:nvSpPr>
          <p:spPr>
            <a:xfrm>
              <a:off x="719" y="2531"/>
              <a:ext cx="3455" cy="306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把 </a:t>
              </a:r>
              <a:r>
                <a:rPr lang="en-US" altLang="zh-CN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20 </a:t>
              </a:r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平均分成 </a:t>
              </a:r>
              <a:r>
                <a:rPr lang="en-US" altLang="zh-CN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5 </a:t>
              </a:r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份，每份是 </a:t>
              </a:r>
              <a:r>
                <a:rPr lang="en-US" altLang="zh-CN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4</a:t>
              </a:r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。</a:t>
              </a: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1303655" y="1750536"/>
            <a:ext cx="3914775" cy="391716"/>
            <a:chOff x="718" y="1902"/>
            <a:chExt cx="3341" cy="363"/>
          </a:xfrm>
        </p:grpSpPr>
        <p:sp>
          <p:nvSpPr>
            <p:cNvPr id="17414" name="AutoShape 48"/>
            <p:cNvSpPr/>
            <p:nvPr/>
          </p:nvSpPr>
          <p:spPr>
            <a:xfrm>
              <a:off x="718" y="1902"/>
              <a:ext cx="3341" cy="363"/>
            </a:xfrm>
            <a:prstGeom prst="roundRect">
              <a:avLst>
                <a:gd name="adj" fmla="val 16667"/>
              </a:avLst>
            </a:prstGeom>
            <a:solidFill>
              <a:srgbClr val="F3E7FF"/>
            </a:solidFill>
            <a:ln w="1905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 Black" panose="020B0A040201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7415" name="Rectangle 36"/>
            <p:cNvSpPr/>
            <p:nvPr/>
          </p:nvSpPr>
          <p:spPr>
            <a:xfrm>
              <a:off x="719" y="1912"/>
              <a:ext cx="3020" cy="34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被除数是 </a:t>
              </a:r>
              <a:r>
                <a:rPr lang="en-US" altLang="zh-CN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15</a:t>
              </a:r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，除数是 </a:t>
              </a:r>
              <a:r>
                <a:rPr lang="en-US" altLang="zh-CN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3</a:t>
              </a:r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，商是 </a:t>
              </a:r>
              <a:r>
                <a:rPr lang="en-US" altLang="zh-CN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5</a:t>
              </a:r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。</a:t>
              </a:r>
            </a:p>
          </p:txBody>
        </p:sp>
      </p:grpSp>
      <p:grpSp>
        <p:nvGrpSpPr>
          <p:cNvPr id="5" name="Group 53"/>
          <p:cNvGrpSpPr/>
          <p:nvPr/>
        </p:nvGrpSpPr>
        <p:grpSpPr>
          <a:xfrm>
            <a:off x="1303815" y="3385799"/>
            <a:ext cx="4428015" cy="460101"/>
            <a:chOff x="717" y="2934"/>
            <a:chExt cx="3991" cy="403"/>
          </a:xfrm>
        </p:grpSpPr>
        <p:sp>
          <p:nvSpPr>
            <p:cNvPr id="17420" name="AutoShape 50"/>
            <p:cNvSpPr/>
            <p:nvPr/>
          </p:nvSpPr>
          <p:spPr>
            <a:xfrm>
              <a:off x="717" y="2974"/>
              <a:ext cx="3750" cy="363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905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 Black" panose="020B0A040201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7421" name="Rectangle 42"/>
            <p:cNvSpPr/>
            <p:nvPr/>
          </p:nvSpPr>
          <p:spPr>
            <a:xfrm>
              <a:off x="717" y="2934"/>
              <a:ext cx="3991" cy="4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9 </a:t>
              </a:r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个苹果，每 </a:t>
              </a:r>
              <a:r>
                <a:rPr lang="en-US" altLang="zh-CN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3 </a:t>
              </a:r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个一份，分成了 </a:t>
              </a:r>
              <a:r>
                <a:rPr lang="en-US" altLang="zh-CN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3 </a:t>
              </a:r>
              <a:r>
                <a:rPr lang="zh-CN" altLang="en-US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份</a:t>
              </a:r>
              <a:r>
                <a:rPr lang="zh-CN" altLang="en-US" sz="2400" b="1" baseline="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。</a:t>
              </a:r>
            </a:p>
          </p:txBody>
        </p:sp>
      </p:grpSp>
      <p:sp>
        <p:nvSpPr>
          <p:cNvPr id="17422" name="Rectangle 10"/>
          <p:cNvSpPr/>
          <p:nvPr/>
        </p:nvSpPr>
        <p:spPr>
          <a:xfrm>
            <a:off x="944880" y="803910"/>
            <a:ext cx="63061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6. </a:t>
            </a:r>
            <a:r>
              <a:rPr lang="zh-CN" altLang="en-US" sz="24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请写出除法算式。</a:t>
            </a:r>
            <a:r>
              <a:rPr lang="zh-CN" altLang="en-US" sz="2400" b="1" baseline="0" dirty="0">
                <a:latin typeface="Arial Black" panose="020B0A04020102020204" pitchFamily="34" charset="0"/>
                <a:ea typeface="微软雅黑" panose="020B0503020204020204" charset="-122"/>
              </a:rPr>
              <a:t> </a:t>
            </a:r>
          </a:p>
        </p:txBody>
      </p:sp>
      <p:sp>
        <p:nvSpPr>
          <p:cNvPr id="283691" name="Rectangle 43"/>
          <p:cNvSpPr/>
          <p:nvPr/>
        </p:nvSpPr>
        <p:spPr>
          <a:xfrm>
            <a:off x="4193381" y="1446610"/>
            <a:ext cx="3564731" cy="460375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lstStyle/>
          <a:p>
            <a:r>
              <a:rPr lang="en-US" altLang="zh-CN" b="1" baseline="0" dirty="0">
                <a:solidFill>
                  <a:srgbClr val="0000FF"/>
                </a:solidFill>
                <a:latin typeface="Arial Black" panose="020B0A04020102020204" pitchFamily="34" charset="0"/>
                <a:ea typeface="微软雅黑" panose="020B0503020204020204" charset="-122"/>
              </a:rPr>
              <a:t> </a:t>
            </a:r>
            <a:r>
              <a:rPr lang="zh-CN" altLang="en-US" sz="24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微软雅黑" panose="020B0503020204020204" charset="-122"/>
              </a:rPr>
              <a:t>      </a:t>
            </a:r>
          </a:p>
        </p:txBody>
      </p:sp>
      <p:sp>
        <p:nvSpPr>
          <p:cNvPr id="283692" name="Rectangle 44"/>
          <p:cNvSpPr/>
          <p:nvPr/>
        </p:nvSpPr>
        <p:spPr>
          <a:xfrm>
            <a:off x="5381625" y="2128838"/>
            <a:ext cx="2405063" cy="460375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lstStyle/>
          <a:p>
            <a:r>
              <a:rPr lang="zh-CN" altLang="en-US" b="1" baseline="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列式：</a:t>
            </a:r>
            <a:r>
              <a:rPr lang="zh-CN" altLang="en-US" sz="24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微软雅黑" panose="020B0503020204020204" charset="-122"/>
              </a:rPr>
              <a:t>                </a:t>
            </a:r>
          </a:p>
        </p:txBody>
      </p:sp>
      <p:sp>
        <p:nvSpPr>
          <p:cNvPr id="283693" name="Rectangle 45"/>
          <p:cNvSpPr/>
          <p:nvPr/>
        </p:nvSpPr>
        <p:spPr>
          <a:xfrm>
            <a:off x="5112544" y="2846785"/>
            <a:ext cx="2753916" cy="368300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lstStyle/>
          <a:p>
            <a:r>
              <a:rPr lang="en-US" altLang="zh-CN" b="1" baseline="0" dirty="0">
                <a:solidFill>
                  <a:srgbClr val="0000FF"/>
                </a:solidFill>
                <a:latin typeface="Arial Black" panose="020B0A04020102020204" pitchFamily="34" charset="0"/>
                <a:ea typeface="微软雅黑" panose="020B0503020204020204" charset="-122"/>
              </a:rPr>
              <a:t> </a:t>
            </a:r>
            <a:r>
              <a:rPr lang="zh-CN" altLang="en-US" b="1" baseline="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列式：</a:t>
            </a:r>
          </a:p>
        </p:txBody>
      </p:sp>
      <p:sp>
        <p:nvSpPr>
          <p:cNvPr id="283694" name="Rectangle 46"/>
          <p:cNvSpPr/>
          <p:nvPr/>
        </p:nvSpPr>
        <p:spPr>
          <a:xfrm>
            <a:off x="5544979" y="3490119"/>
            <a:ext cx="2321719" cy="460375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微软雅黑" panose="020B0503020204020204" charset="-122"/>
              </a:rPr>
              <a:t>              </a:t>
            </a:r>
          </a:p>
        </p:txBody>
      </p:sp>
      <p:sp>
        <p:nvSpPr>
          <p:cNvPr id="6" name="Rectangle 46"/>
          <p:cNvSpPr/>
          <p:nvPr/>
        </p:nvSpPr>
        <p:spPr>
          <a:xfrm>
            <a:off x="5543550" y="3489722"/>
            <a:ext cx="2321719" cy="460375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lstStyle/>
          <a:p>
            <a:r>
              <a:rPr lang="zh-CN" altLang="en-US" b="1" baseline="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列式：</a:t>
            </a:r>
            <a:r>
              <a:rPr lang="zh-CN" altLang="en-US" sz="24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微软雅黑" panose="020B0503020204020204" charset="-122"/>
              </a:rPr>
              <a:t>          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04255" y="2266315"/>
            <a:ext cx="1924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15÷3</a:t>
            </a:r>
            <a:r>
              <a:rPr lang="zh-CN" altLang="en-US" sz="20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75655" y="2875915"/>
            <a:ext cx="1792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</a:t>
            </a:r>
            <a:r>
              <a:rPr lang="en-US" altLang="zh-CN" sz="20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÷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</a:t>
            </a:r>
            <a:r>
              <a:rPr lang="zh-CN" altLang="en-US" sz="20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endParaRPr lang="zh-CN" altLang="en-US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3635" y="3637915"/>
            <a:ext cx="1588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9</a:t>
            </a:r>
            <a:r>
              <a:rPr lang="en-US" altLang="zh-CN" sz="20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÷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0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</a:p>
          <a:p>
            <a:endParaRPr lang="zh-CN" altLang="en-US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91" grpId="0"/>
      <p:bldP spid="283692" grpId="0"/>
      <p:bldP spid="283693" grpId="0"/>
      <p:bldP spid="283694" grpId="0"/>
      <p:bldP spid="6" grpId="0"/>
      <p:bldP spid="9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sp>
        <p:nvSpPr>
          <p:cNvPr id="259083" name="Rectangle 11"/>
          <p:cNvSpPr/>
          <p:nvPr/>
        </p:nvSpPr>
        <p:spPr>
          <a:xfrm>
            <a:off x="1303735" y="3287316"/>
            <a:ext cx="7023735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每条船上有 </a:t>
            </a:r>
            <a:r>
              <a:rPr lang="en-US" altLang="zh-CN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 </a:t>
            </a:r>
            <a:r>
              <a:rPr lang="zh-CN" altLang="en-US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人，</a:t>
            </a:r>
            <a:r>
              <a:rPr lang="en-US" altLang="zh-CN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 </a:t>
            </a:r>
            <a:r>
              <a:rPr lang="zh-CN" altLang="en-US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条船上共有</a:t>
            </a:r>
            <a:r>
              <a:rPr lang="en-US" altLang="zh-CN" sz="3000" b="1" baseline="0" dirty="0">
                <a:solidFill>
                  <a:srgbClr val="FF006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   )</a:t>
            </a:r>
            <a:r>
              <a:rPr lang="zh-CN" altLang="en-US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人。</a:t>
            </a:r>
            <a:r>
              <a:rPr lang="zh-CN" altLang="en-US" sz="3000" b="1" baseline="0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</a:p>
        </p:txBody>
      </p:sp>
      <p:sp>
        <p:nvSpPr>
          <p:cNvPr id="20483" name="Rectangle 15"/>
          <p:cNvSpPr/>
          <p:nvPr/>
        </p:nvSpPr>
        <p:spPr>
          <a:xfrm>
            <a:off x="7110413" y="3327797"/>
            <a:ext cx="533400" cy="553085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lstStyle/>
          <a:p>
            <a:r>
              <a:rPr lang="en-US" altLang="zh-CN" sz="30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微软雅黑" panose="020B0503020204020204" charset="-122"/>
              </a:rPr>
              <a:t>   </a:t>
            </a:r>
          </a:p>
        </p:txBody>
      </p:sp>
      <p:pic>
        <p:nvPicPr>
          <p:cNvPr id="19460" name="Picture 17" descr="p22-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38" y="750094"/>
            <a:ext cx="5786438" cy="2522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18"/>
          <p:cNvSpPr/>
          <p:nvPr/>
        </p:nvSpPr>
        <p:spPr>
          <a:xfrm>
            <a:off x="608965" y="803910"/>
            <a:ext cx="1980565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300" b="1" baseline="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7.</a:t>
            </a:r>
            <a:r>
              <a:rPr lang="en-US" altLang="zh-CN" sz="3300" b="1" baseline="0" dirty="0">
                <a:latin typeface="华文楷体" panose="02010600040101010101" charset="-122"/>
                <a:ea typeface="华文楷体" panose="02010600040101010101" charset="-122"/>
              </a:rPr>
              <a:t>(1)</a:t>
            </a:r>
            <a:r>
              <a:rPr lang="en-US" altLang="zh-CN" sz="3300" b="1" baseline="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</a:p>
        </p:txBody>
      </p:sp>
      <p:sp>
        <p:nvSpPr>
          <p:cNvPr id="20496" name="Rectangle 22"/>
          <p:cNvSpPr/>
          <p:nvPr/>
        </p:nvSpPr>
        <p:spPr>
          <a:xfrm>
            <a:off x="4193381" y="3813572"/>
            <a:ext cx="540544" cy="645160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楷体_GB2312" panose="02010609030101010101" pitchFamily="49" charset="-122"/>
              </a:rPr>
              <a:t>     </a:t>
            </a:r>
          </a:p>
        </p:txBody>
      </p:sp>
      <p:sp>
        <p:nvSpPr>
          <p:cNvPr id="20497" name="Rectangle 22"/>
          <p:cNvSpPr/>
          <p:nvPr/>
        </p:nvSpPr>
        <p:spPr>
          <a:xfrm>
            <a:off x="3006090" y="3868420"/>
            <a:ext cx="612140" cy="1753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>
            <a:spAutoFit/>
          </a:bodyPr>
          <a:lstStyle/>
          <a:p>
            <a:endParaRPr lang="en-US" altLang="zh-CN" sz="3600" b="1" baseline="0" dirty="0">
              <a:solidFill>
                <a:srgbClr val="0000FF"/>
              </a:solidFill>
              <a:latin typeface="Arial Black" panose="020B0A04020102020204" pitchFamily="34" charset="0"/>
              <a:ea typeface="楷体_GB2312" panose="02010609030101010101" pitchFamily="49" charset="-122"/>
            </a:endParaRPr>
          </a:p>
          <a:p>
            <a:r>
              <a:rPr lang="en-US" altLang="zh-CN" sz="36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楷体_GB2312" panose="02010609030101010101" pitchFamily="49" charset="-122"/>
              </a:rPr>
              <a:t> </a:t>
            </a:r>
          </a:p>
          <a:p>
            <a:r>
              <a:rPr lang="en-US" altLang="zh-CN" sz="36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楷体_GB2312" panose="02010609030101010101" pitchFamily="49" charset="-122"/>
              </a:rPr>
              <a:t>  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sp>
        <p:nvSpPr>
          <p:cNvPr id="20482" name="Rectangle 26"/>
          <p:cNvSpPr/>
          <p:nvPr/>
        </p:nvSpPr>
        <p:spPr>
          <a:xfrm>
            <a:off x="1162050" y="3277791"/>
            <a:ext cx="686181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12 </a:t>
            </a:r>
            <a:r>
              <a:rPr lang="zh-CN" altLang="en-US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人坐 </a:t>
            </a:r>
            <a:r>
              <a:rPr lang="en-US" altLang="zh-CN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 </a:t>
            </a:r>
            <a:r>
              <a:rPr lang="zh-CN" altLang="en-US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条船，平均每条船上有</a:t>
            </a:r>
            <a:r>
              <a:rPr lang="en-US" altLang="zh-CN" sz="3000" b="1" baseline="0" dirty="0">
                <a:solidFill>
                  <a:srgbClr val="FF006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   )</a:t>
            </a:r>
            <a:r>
              <a:rPr lang="zh-CN" altLang="en-US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人。</a:t>
            </a:r>
          </a:p>
        </p:txBody>
      </p:sp>
      <p:sp>
        <p:nvSpPr>
          <p:cNvPr id="421915" name="Rectangle 27"/>
          <p:cNvSpPr/>
          <p:nvPr/>
        </p:nvSpPr>
        <p:spPr>
          <a:xfrm>
            <a:off x="7218760" y="3327797"/>
            <a:ext cx="565785" cy="553085"/>
          </a:xfrm>
          <a:prstGeom prst="rect">
            <a:avLst/>
          </a:prstGeom>
          <a:noFill/>
          <a:ln w="1905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0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微软雅黑" panose="020B0503020204020204" charset="-122"/>
              </a:rPr>
              <a:t>   </a:t>
            </a:r>
          </a:p>
        </p:txBody>
      </p:sp>
      <p:sp>
        <p:nvSpPr>
          <p:cNvPr id="21510" name="Rectangle 23"/>
          <p:cNvSpPr/>
          <p:nvPr/>
        </p:nvSpPr>
        <p:spPr>
          <a:xfrm>
            <a:off x="4196954" y="4038600"/>
            <a:ext cx="536972" cy="645160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楷体_GB2312" panose="02010609030101010101" pitchFamily="49" charset="-122"/>
              </a:rPr>
              <a:t>  </a:t>
            </a:r>
          </a:p>
        </p:txBody>
      </p:sp>
      <p:sp>
        <p:nvSpPr>
          <p:cNvPr id="21511" name="Rectangle 24"/>
          <p:cNvSpPr/>
          <p:nvPr/>
        </p:nvSpPr>
        <p:spPr>
          <a:xfrm>
            <a:off x="2899172" y="4038600"/>
            <a:ext cx="646509" cy="645160"/>
          </a:xfrm>
          <a:prstGeom prst="rect">
            <a:avLst/>
          </a:prstGeom>
          <a:noFill/>
          <a:ln w="19050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楷体_GB2312" panose="02010609030101010101" pitchFamily="49" charset="-122"/>
              </a:rPr>
              <a:t>        </a:t>
            </a:r>
          </a:p>
        </p:txBody>
      </p:sp>
      <p:pic>
        <p:nvPicPr>
          <p:cNvPr id="20494" name="Picture 17" descr="p22-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38" y="750094"/>
            <a:ext cx="5786438" cy="2522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5" name="Rectangle 18"/>
          <p:cNvSpPr/>
          <p:nvPr/>
        </p:nvSpPr>
        <p:spPr>
          <a:xfrm>
            <a:off x="924560" y="803910"/>
            <a:ext cx="1664970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300" b="1" dirty="0">
                <a:latin typeface="+mj-ea"/>
                <a:ea typeface="+mj-ea"/>
                <a:sym typeface="+mn-ea"/>
              </a:rPr>
              <a:t>(2)</a:t>
            </a:r>
            <a:endParaRPr lang="en-US" altLang="zh-CN" sz="3300" b="1" baseline="0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sp>
        <p:nvSpPr>
          <p:cNvPr id="21506" name="Rectangle 26"/>
          <p:cNvSpPr/>
          <p:nvPr/>
        </p:nvSpPr>
        <p:spPr>
          <a:xfrm>
            <a:off x="1143000" y="3268266"/>
            <a:ext cx="731647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12 </a:t>
            </a:r>
            <a:r>
              <a:rPr lang="zh-CN" altLang="en-US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人，每 </a:t>
            </a:r>
            <a:r>
              <a:rPr lang="en-US" altLang="zh-CN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 </a:t>
            </a:r>
            <a:r>
              <a:rPr lang="zh-CN" altLang="en-US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人坐一条船，需要</a:t>
            </a:r>
            <a:r>
              <a:rPr lang="en-US" altLang="zh-CN" sz="3000" b="1" baseline="0" dirty="0">
                <a:solidFill>
                  <a:srgbClr val="FF006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   )</a:t>
            </a:r>
            <a:r>
              <a:rPr lang="zh-CN" altLang="en-US" sz="3000" b="1" baseline="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条船。</a:t>
            </a:r>
            <a:r>
              <a:rPr lang="zh-CN" altLang="en-US" sz="3000" b="1" baseline="0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</a:p>
        </p:txBody>
      </p:sp>
      <p:sp>
        <p:nvSpPr>
          <p:cNvPr id="422939" name="Rectangle 27"/>
          <p:cNvSpPr/>
          <p:nvPr/>
        </p:nvSpPr>
        <p:spPr>
          <a:xfrm>
            <a:off x="6731794" y="3327797"/>
            <a:ext cx="565785" cy="553085"/>
          </a:xfrm>
          <a:prstGeom prst="rect">
            <a:avLst/>
          </a:prstGeom>
          <a:noFill/>
          <a:ln w="1905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0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微软雅黑" panose="020B0503020204020204" charset="-122"/>
              </a:rPr>
              <a:t>   </a:t>
            </a:r>
          </a:p>
        </p:txBody>
      </p:sp>
      <p:sp>
        <p:nvSpPr>
          <p:cNvPr id="22" name="Rectangle 22"/>
          <p:cNvSpPr/>
          <p:nvPr/>
        </p:nvSpPr>
        <p:spPr>
          <a:xfrm>
            <a:off x="5150644" y="4038600"/>
            <a:ext cx="641985" cy="645160"/>
          </a:xfrm>
          <a:prstGeom prst="rect">
            <a:avLst/>
          </a:prstGeom>
          <a:noFill/>
          <a:ln w="1905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楷体_GB2312" panose="02010609030101010101" pitchFamily="49" charset="-122"/>
              </a:rPr>
              <a:t>   </a:t>
            </a:r>
          </a:p>
        </p:txBody>
      </p:sp>
      <p:sp>
        <p:nvSpPr>
          <p:cNvPr id="23" name="Rectangle 23"/>
          <p:cNvSpPr/>
          <p:nvPr/>
        </p:nvSpPr>
        <p:spPr>
          <a:xfrm>
            <a:off x="4196954" y="4038600"/>
            <a:ext cx="488950" cy="645160"/>
          </a:xfrm>
          <a:prstGeom prst="rect">
            <a:avLst/>
          </a:prstGeom>
          <a:noFill/>
          <a:ln w="1905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楷体_GB2312" panose="02010609030101010101" pitchFamily="49" charset="-122"/>
              </a:rPr>
              <a:t>  </a:t>
            </a:r>
          </a:p>
        </p:txBody>
      </p:sp>
      <p:sp>
        <p:nvSpPr>
          <p:cNvPr id="25" name="Rectangle 25"/>
          <p:cNvSpPr/>
          <p:nvPr/>
        </p:nvSpPr>
        <p:spPr>
          <a:xfrm>
            <a:off x="3618230" y="3881120"/>
            <a:ext cx="578485" cy="645160"/>
          </a:xfrm>
          <a:prstGeom prst="rect">
            <a:avLst/>
          </a:prstGeom>
          <a:noFill/>
          <a:ln w="19050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baseline="0" dirty="0">
                <a:solidFill>
                  <a:srgbClr val="0000FF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 </a:t>
            </a:r>
          </a:p>
        </p:txBody>
      </p:sp>
      <p:pic>
        <p:nvPicPr>
          <p:cNvPr id="21518" name="Picture 17" descr="p22-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38" y="750094"/>
            <a:ext cx="5786438" cy="2522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9" name="Rectangle 18"/>
          <p:cNvSpPr/>
          <p:nvPr/>
        </p:nvSpPr>
        <p:spPr>
          <a:xfrm>
            <a:off x="934720" y="803910"/>
            <a:ext cx="1654810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300" b="1" dirty="0">
                <a:latin typeface="+mj-ea"/>
                <a:ea typeface="+mj-ea"/>
                <a:sym typeface="+mn-ea"/>
              </a:rPr>
              <a:t>(3)</a:t>
            </a:r>
            <a:r>
              <a:rPr lang="en-US" altLang="zh-CN" sz="3300" b="1" baseline="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zh-CN" altLang="zh-CN"/>
              <a:t>有</a:t>
            </a:r>
            <a:r>
              <a:rPr lang="en-US" altLang="zh-CN"/>
              <a:t>15</a:t>
            </a:r>
            <a:r>
              <a:rPr lang="zh-CN" altLang="en-US"/>
              <a:t>个苹果，平均分给爸爸、妈妈和小明，每人分得（）个；如果爷爷、奶奶也参加分，那么平均每人分得（）个。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996646" y="2318480"/>
            <a:ext cx="56886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个  ，每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个一份，分成了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份。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6244860" y="2292344"/>
            <a:ext cx="39600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1132292" y="2318222"/>
            <a:ext cx="72008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16468" y="2372978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1996646" y="2894544"/>
            <a:ext cx="5616624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个  ，平均分成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份，每份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个。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716468" y="2949042"/>
            <a:ext cx="288290" cy="288290"/>
          </a:xfrm>
          <a:prstGeom prst="ellipse">
            <a:avLst/>
          </a:prstGeom>
          <a:solidFill>
            <a:srgbClr val="FF505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6244860" y="2859782"/>
            <a:ext cx="39600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1132292" y="2894286"/>
            <a:ext cx="72008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140404" y="3507596"/>
            <a:ext cx="648330" cy="288290"/>
            <a:chOff x="1835696" y="3003798"/>
            <a:chExt cx="648330" cy="288290"/>
          </a:xfrm>
        </p:grpSpPr>
        <p:sp>
          <p:nvSpPr>
            <p:cNvPr id="20" name="椭圆 19"/>
            <p:cNvSpPr/>
            <p:nvPr/>
          </p:nvSpPr>
          <p:spPr>
            <a:xfrm>
              <a:off x="1835696" y="3003798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195736" y="3003798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12512" y="3507596"/>
            <a:ext cx="648330" cy="288290"/>
            <a:chOff x="1835696" y="3003798"/>
            <a:chExt cx="648330" cy="288290"/>
          </a:xfrm>
        </p:grpSpPr>
        <p:sp>
          <p:nvSpPr>
            <p:cNvPr id="30" name="椭圆 29"/>
            <p:cNvSpPr/>
            <p:nvPr/>
          </p:nvSpPr>
          <p:spPr>
            <a:xfrm>
              <a:off x="1835696" y="3003798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195736" y="3003798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084620" y="3507596"/>
            <a:ext cx="648330" cy="288290"/>
            <a:chOff x="1835696" y="3003798"/>
            <a:chExt cx="648330" cy="288290"/>
          </a:xfrm>
        </p:grpSpPr>
        <p:sp>
          <p:nvSpPr>
            <p:cNvPr id="37" name="椭圆 36"/>
            <p:cNvSpPr/>
            <p:nvPr/>
          </p:nvSpPr>
          <p:spPr>
            <a:xfrm>
              <a:off x="1835696" y="3003798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195736" y="3003798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56728" y="3507596"/>
            <a:ext cx="648330" cy="288290"/>
            <a:chOff x="1835696" y="3003798"/>
            <a:chExt cx="648330" cy="288290"/>
          </a:xfrm>
        </p:grpSpPr>
        <p:sp>
          <p:nvSpPr>
            <p:cNvPr id="40" name="椭圆 39"/>
            <p:cNvSpPr/>
            <p:nvPr/>
          </p:nvSpPr>
          <p:spPr>
            <a:xfrm>
              <a:off x="1835696" y="3003798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195736" y="3003798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028836" y="3507596"/>
            <a:ext cx="648330" cy="288290"/>
            <a:chOff x="1835696" y="3003798"/>
            <a:chExt cx="648330" cy="288290"/>
          </a:xfrm>
        </p:grpSpPr>
        <p:sp>
          <p:nvSpPr>
            <p:cNvPr id="43" name="椭圆 42"/>
            <p:cNvSpPr/>
            <p:nvPr/>
          </p:nvSpPr>
          <p:spPr>
            <a:xfrm>
              <a:off x="1835696" y="3003798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195736" y="3003798"/>
              <a:ext cx="288290" cy="28829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2123728" y="1630221"/>
            <a:ext cx="2664296" cy="360000"/>
          </a:xfrm>
          <a:prstGeom prst="wedgeRoundRectCallout">
            <a:avLst>
              <a:gd name="adj1" fmla="val -55126"/>
              <a:gd name="adj2" fmla="val -5157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2051720" y="1575147"/>
            <a:ext cx="273630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先摆一摆，再填一填。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5372" name="Picture 52" descr="P-0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760" y="1093470"/>
            <a:ext cx="1612900" cy="110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2051720" y="2466571"/>
            <a:ext cx="2359171" cy="3389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5004048" y="2496396"/>
            <a:ext cx="2287164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1087523" y="3033197"/>
            <a:ext cx="6967684" cy="462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个小朋友坐    ，每车坐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人，要坐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车。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2517" y="653662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图片 44" descr="5－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5073" y="653440"/>
            <a:ext cx="6086154" cy="2160240"/>
          </a:xfrm>
          <a:prstGeom prst="rect">
            <a:avLst/>
          </a:prstGeom>
        </p:spPr>
      </p:pic>
      <p:pic>
        <p:nvPicPr>
          <p:cNvPr id="52" name="图片 51" descr="6-1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033380"/>
            <a:ext cx="576064" cy="439249"/>
          </a:xfrm>
          <a:prstGeom prst="rect">
            <a:avLst/>
          </a:prstGeom>
        </p:spPr>
      </p:pic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1088158" y="3435846"/>
            <a:ext cx="3627858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4499992" y="3372228"/>
            <a:ext cx="187220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400" dirty="0"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4724504" y="3363838"/>
            <a:ext cx="3603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4437167" y="3833257"/>
            <a:ext cx="8636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sz="2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6372225" y="1707515"/>
            <a:ext cx="506095" cy="504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088158" y="3975950"/>
            <a:ext cx="3627858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8428 L -0.00191 -0.129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224 " pathEditMode="relative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224 " pathEditMode="relative" ptsTypes="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39" grpId="1"/>
      <p:bldP spid="70" grpId="0"/>
      <p:bldP spid="74" grpId="0"/>
      <p:bldP spid="75" grpId="0"/>
      <p:bldP spid="75" grpId="1"/>
      <p:bldP spid="75" grpId="2"/>
      <p:bldP spid="78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43558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683568" y="1225916"/>
            <a:ext cx="7416824" cy="462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个苹果，每只小熊分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个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，</a:t>
            </a:r>
            <a:r>
              <a:rPr lang="zh-CN" altLang="en-US" sz="24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可以分给</a:t>
            </a:r>
            <a:r>
              <a:rPr lang="zh-CN" altLang="en-US" sz="2400" b="1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只小熊。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" name="图片 3" descr="5－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779662"/>
            <a:ext cx="4824536" cy="1835421"/>
          </a:xfrm>
          <a:prstGeom prst="rect">
            <a:avLst/>
          </a:prstGeom>
        </p:spPr>
      </p:pic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6131087" y="1217527"/>
            <a:ext cx="43204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4216329" y="3588557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64123" y="367765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58726" y="367765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3787350" y="3596166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4572000" y="3596166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999706" y="3595852"/>
            <a:ext cx="94354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animBg="1"/>
      <p:bldP spid="9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pic>
        <p:nvPicPr>
          <p:cNvPr id="51" name="图片 50" descr="6－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6123" y="689382"/>
            <a:ext cx="5971753" cy="2364211"/>
          </a:xfrm>
          <a:prstGeom prst="rect">
            <a:avLst/>
          </a:prstGeom>
        </p:spPr>
      </p:pic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2051720" y="2422900"/>
            <a:ext cx="2359171" cy="3389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1088158" y="3045262"/>
            <a:ext cx="6967684" cy="462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个小朋友植树，平均分成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组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，每组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人。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642517" y="653662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3044825" y="3402965"/>
            <a:ext cx="333248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÷ 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3  </a:t>
            </a:r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＝ 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6377096" y="1779662"/>
            <a:ext cx="43204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5004048" y="2477892"/>
            <a:ext cx="2287164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3074670" y="3614420"/>
            <a:ext cx="4445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2691061" y="3930744"/>
            <a:ext cx="108012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被除数</a:t>
            </a:r>
            <a:endParaRPr lang="zh-CN" altLang="en-US" sz="2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 flipH="1">
            <a:off x="3889375" y="3688080"/>
            <a:ext cx="41910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688205" y="3614420"/>
            <a:ext cx="31496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3674110" y="3930650"/>
            <a:ext cx="7366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除数</a:t>
            </a:r>
            <a:endParaRPr lang="zh-CN" altLang="en-US" sz="2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4411975" y="3930377"/>
            <a:ext cx="59822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商</a:t>
            </a:r>
            <a:endParaRPr lang="zh-CN" altLang="en-US" sz="2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82 L 0 -0.131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834 " pathEditMode="relative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39" grpId="1"/>
      <p:bldP spid="70" grpId="0"/>
      <p:bldP spid="79" grpId="0"/>
      <p:bldP spid="38" grpId="0"/>
      <p:bldP spid="54" grpId="0"/>
      <p:bldP spid="59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7560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1115615" y="1791509"/>
            <a:ext cx="590465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读除法算式，再说出被除数、除数和商。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547664" y="2325182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3527884" y="2325182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5508104" y="2325182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2486025" y="2776220"/>
            <a:ext cx="32512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71550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683568" y="1156756"/>
            <a:ext cx="7416824" cy="462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把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8</a:t>
            </a:r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支铅笔平均分给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个小朋友，每人分得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支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6571446" y="1131590"/>
            <a:ext cx="43204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 descr="6－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707654"/>
            <a:ext cx="3600400" cy="1916341"/>
          </a:xfrm>
          <a:prstGeom prst="rect">
            <a:avLst/>
          </a:prstGeom>
        </p:spPr>
      </p:pic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4132439" y="3677194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80233" y="376629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74836" y="376629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3703460" y="3684803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4488110" y="368480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2915816" y="3684489"/>
            <a:ext cx="94354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72927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115616" y="1144385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619672" y="3147814"/>
            <a:ext cx="5328592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块砖，每次搬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块，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（    ）</a:t>
            </a:r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次搬完。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5" name="图片 4" descr="6－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203598"/>
            <a:ext cx="4392488" cy="1978529"/>
          </a:xfrm>
          <a:prstGeom prst="rect">
            <a:avLst/>
          </a:prstGeom>
        </p:spPr>
      </p:pic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4982373" y="3213960"/>
            <a:ext cx="36004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4144321" y="3651870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92115" y="37409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86718" y="374097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3715342" y="3659479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4499992" y="3659479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2927698" y="3659165"/>
            <a:ext cx="94354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" y="-5080"/>
            <a:ext cx="9164320" cy="5153660"/>
          </a:xfrm>
          <a:prstGeom prst="rect">
            <a:avLst/>
          </a:prstGeom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985" y="98757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827584" y="1462013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187624" y="2837718"/>
            <a:ext cx="6768752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个南瓜，平均放在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个筐里，每筐放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（    ）</a:t>
            </a:r>
            <a:r>
              <a:rPr lang="zh-CN" altLang="en-US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个。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6516216" y="2903864"/>
            <a:ext cx="36004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7" name="图片 6" descr="6－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684283"/>
            <a:ext cx="6624736" cy="1031483"/>
          </a:xfrm>
          <a:prstGeom prst="rect">
            <a:avLst/>
          </a:prstGeom>
        </p:spPr>
      </p:pic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4132439" y="3363838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0233" y="345293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74836" y="345293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3703460" y="3371447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4488110" y="3371447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915816" y="3371133"/>
            <a:ext cx="94354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en-US" altLang="zh-CN" sz="240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 animBg="1"/>
      <p:bldP spid="10" grpId="0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全屏显示(16:9)</PresentationFormat>
  <Paragraphs>109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华文新魏</vt:lpstr>
      <vt:lpstr>华文中宋</vt:lpstr>
      <vt:lpstr>Times New Roman</vt:lpstr>
      <vt:lpstr>隶书</vt:lpstr>
      <vt:lpstr>华文隶书</vt:lpstr>
      <vt:lpstr>楷体_GB2312</vt:lpstr>
      <vt:lpstr>Calibri</vt:lpstr>
      <vt:lpstr>楷体</vt:lpstr>
      <vt:lpstr>Impact</vt:lpstr>
      <vt:lpstr>华文楷体</vt:lpstr>
      <vt:lpstr>Arial Black</vt:lpstr>
      <vt:lpstr>黑体</vt:lpstr>
      <vt:lpstr>微软雅黑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150</cp:revision>
  <dcterms:created xsi:type="dcterms:W3CDTF">2015-12-28T01:01:00Z</dcterms:created>
  <dcterms:modified xsi:type="dcterms:W3CDTF">2020-01-14T07:15:02Z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